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mp4"/>
  <Default Extension="jpe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73" r:id="rId3"/>
    <p:sldId id="274" r:id="rId4"/>
    <p:sldId id="265" r:id="rId5"/>
    <p:sldId id="271" r:id="rId6"/>
    <p:sldId id="278" r:id="rId7"/>
    <p:sldId id="268" r:id="rId8"/>
    <p:sldId id="275" r:id="rId9"/>
    <p:sldId id="276" r:id="rId10"/>
    <p:sldId id="2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F12D6C-BD7C-5944-B959-90C404FB6A6D}">
          <p14:sldIdLst>
            <p14:sldId id="256"/>
            <p14:sldId id="273"/>
            <p14:sldId id="274"/>
            <p14:sldId id="265"/>
            <p14:sldId id="271"/>
            <p14:sldId id="278"/>
            <p14:sldId id="268"/>
          </p14:sldIdLst>
        </p14:section>
        <p14:section name="Bilder" id="{C88A3379-C4AA-0143-89DC-BD3B2376BB98}">
          <p14:sldIdLst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 showGuides="1">
      <p:cViewPr>
        <p:scale>
          <a:sx n="89" d="100"/>
          <a:sy n="89" d="100"/>
        </p:scale>
        <p:origin x="1432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08F13-A3E8-7243-BFE3-7862A41C6145}" type="datetimeFigureOut">
              <a:rPr lang="en-US" smtClean="0"/>
              <a:t>4/22/18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88D9F-47E0-D742-80A0-63B2BE113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34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88D9F-47E0-D742-80A0-63B2BE1132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81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88D9F-47E0-D742-80A0-63B2BE1132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28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88D9F-47E0-D742-80A0-63B2BE1132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04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88D9F-47E0-D742-80A0-63B2BE1132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23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2E04-47DF-0943-8D85-4220FDFE0224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B60D-CD81-D84F-80A3-802E6F4F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04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2E04-47DF-0943-8D85-4220FDFE0224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B60D-CD81-D84F-80A3-802E6F4F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2E04-47DF-0943-8D85-4220FDFE0224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B60D-CD81-D84F-80A3-802E6F4F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67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2E04-47DF-0943-8D85-4220FDFE0224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B60D-CD81-D84F-80A3-802E6F4F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2E04-47DF-0943-8D85-4220FDFE0224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B60D-CD81-D84F-80A3-802E6F4F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1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2E04-47DF-0943-8D85-4220FDFE0224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B60D-CD81-D84F-80A3-802E6F4F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9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2E04-47DF-0943-8D85-4220FDFE0224}" type="datetimeFigureOut">
              <a:rPr lang="en-US" smtClean="0"/>
              <a:t>4/22/18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B60D-CD81-D84F-80A3-802E6F4F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14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2E04-47DF-0943-8D85-4220FDFE0224}" type="datetimeFigureOut">
              <a:rPr lang="en-US" smtClean="0"/>
              <a:t>4/22/18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B60D-CD81-D84F-80A3-802E6F4F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2E04-47DF-0943-8D85-4220FDFE0224}" type="datetimeFigureOut">
              <a:rPr lang="en-US" smtClean="0"/>
              <a:t>4/22/18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B60D-CD81-D84F-80A3-802E6F4F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05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2E04-47DF-0943-8D85-4220FDFE0224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B60D-CD81-D84F-80A3-802E6F4F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9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2E04-47DF-0943-8D85-4220FDFE0224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B60D-CD81-D84F-80A3-802E6F4F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0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72E04-47DF-0943-8D85-4220FDFE0224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DB60D-CD81-D84F-80A3-802E6F4F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7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0" Type="http://schemas.openxmlformats.org/officeDocument/2006/relationships/image" Target="../media/image11.png"/><Relationship Id="rId11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311270" cy="6970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6" y="821290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6600" b="1" dirty="0" smtClean="0">
                <a:solidFill>
                  <a:schemeClr val="bg1"/>
                </a:solidFill>
                <a:latin typeface="+mn-lt"/>
              </a:rPr>
              <a:t>Digitalisierung des Reinigungsprozesses </a:t>
            </a:r>
            <a:br>
              <a:rPr lang="en-US" sz="6600" b="1" dirty="0" smtClean="0">
                <a:solidFill>
                  <a:schemeClr val="bg1"/>
                </a:solidFill>
                <a:latin typeface="+mn-lt"/>
              </a:rPr>
            </a:br>
            <a:r>
              <a:rPr lang="en-US" sz="6600" b="1" dirty="0" smtClean="0">
                <a:solidFill>
                  <a:schemeClr val="bg1"/>
                </a:solidFill>
                <a:latin typeface="+mn-lt"/>
              </a:rPr>
              <a:t>von Tankcontainern</a:t>
            </a:r>
            <a:endParaRPr lang="en-US" sz="6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557659" y="3208890"/>
            <a:ext cx="9144000" cy="1655762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ea typeface="+mj-ea"/>
                <a:cs typeface="+mj-cs"/>
              </a:rPr>
              <a:t>HHLA </a:t>
            </a:r>
            <a:r>
              <a:rPr lang="mr-IN" sz="3200" b="1" dirty="0">
                <a:solidFill>
                  <a:schemeClr val="bg1"/>
                </a:solidFill>
                <a:ea typeface="+mj-ea"/>
                <a:cs typeface="+mj-cs"/>
              </a:rPr>
              <a:t>–</a:t>
            </a:r>
            <a:r>
              <a:rPr lang="en-US" sz="3200" b="1" dirty="0">
                <a:solidFill>
                  <a:schemeClr val="bg1"/>
                </a:solidFill>
                <a:ea typeface="+mj-ea"/>
                <a:cs typeface="+mj-cs"/>
              </a:rPr>
              <a:t> Challenge 2</a:t>
            </a:r>
          </a:p>
        </p:txBody>
      </p:sp>
    </p:spTree>
    <p:extLst>
      <p:ext uri="{BB962C8B-B14F-4D97-AF65-F5344CB8AC3E}">
        <p14:creationId xmlns:p14="http://schemas.microsoft.com/office/powerpoint/2010/main" val="15997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3" t="9702" r="14561" b="1974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0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sp>
        <p:nvSpPr>
          <p:cNvPr id="36" name="Content Placeholder 9"/>
          <p:cNvSpPr>
            <a:spLocks noGrp="1"/>
          </p:cNvSpPr>
          <p:nvPr>
            <p:ph idx="1"/>
          </p:nvPr>
        </p:nvSpPr>
        <p:spPr>
          <a:xfrm>
            <a:off x="543334" y="26512"/>
            <a:ext cx="5526158" cy="683148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 smtClean="0">
                <a:solidFill>
                  <a:schemeClr val="accent5">
                    <a:lumMod val="75000"/>
                  </a:schemeClr>
                </a:solidFill>
              </a:rPr>
              <a:t>C</a:t>
            </a:r>
            <a:r>
              <a:rPr lang="en-US" sz="6600" dirty="0" smtClean="0">
                <a:solidFill>
                  <a:schemeClr val="bg1"/>
                </a:solidFill>
              </a:rPr>
              <a:t>leaning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 smtClean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sz="6600" dirty="0" smtClean="0">
                <a:solidFill>
                  <a:schemeClr val="bg1"/>
                </a:solidFill>
              </a:rPr>
              <a:t>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 smtClean="0">
                <a:solidFill>
                  <a:schemeClr val="accent5">
                    <a:lumMod val="75000"/>
                  </a:schemeClr>
                </a:solidFill>
              </a:rPr>
              <a:t>N</a:t>
            </a:r>
            <a:r>
              <a:rPr lang="en-US" sz="6600" dirty="0" smtClean="0">
                <a:solidFill>
                  <a:schemeClr val="bg1"/>
                </a:solidFill>
              </a:rPr>
              <a:t>ow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 smtClean="0">
                <a:solidFill>
                  <a:schemeClr val="accent5">
                    <a:lumMod val="75000"/>
                  </a:schemeClr>
                </a:solidFill>
              </a:rPr>
              <a:t>D</a:t>
            </a:r>
            <a:r>
              <a:rPr lang="en-US" sz="6600" dirty="0" smtClean="0">
                <a:solidFill>
                  <a:schemeClr val="bg1"/>
                </a:solidFill>
              </a:rPr>
              <a:t>igitally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 smtClean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sz="6600" dirty="0" smtClean="0">
                <a:solidFill>
                  <a:schemeClr val="bg1"/>
                </a:solidFill>
              </a:rPr>
              <a:t>ntelligent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dirty="0" smtClean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 rot="877414">
            <a:off x="5433238" y="691715"/>
            <a:ext cx="6174837" cy="5418047"/>
            <a:chOff x="4195177" y="346134"/>
            <a:chExt cx="6858000" cy="6858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95177" y="346134"/>
              <a:ext cx="68580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3224" y="1547562"/>
              <a:ext cx="2556000" cy="4397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632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8576" y="300042"/>
            <a:ext cx="12249150" cy="6318000"/>
            <a:chOff x="-57150" y="285754"/>
            <a:chExt cx="12249150" cy="6318000"/>
          </a:xfrm>
        </p:grpSpPr>
        <p:sp>
          <p:nvSpPr>
            <p:cNvPr id="18" name="Rectangle 17"/>
            <p:cNvSpPr/>
            <p:nvPr/>
          </p:nvSpPr>
          <p:spPr>
            <a:xfrm>
              <a:off x="0" y="313936"/>
              <a:ext cx="12192000" cy="72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52000"/>
              <a:r>
                <a:rPr lang="en-US" sz="3000" dirty="0"/>
                <a:t>z</a:t>
              </a:r>
              <a:r>
                <a:rPr lang="en-US" sz="3000" dirty="0" smtClean="0"/>
                <a:t>eigt Aufträge an</a:t>
              </a:r>
              <a:endParaRPr lang="en-US" sz="3000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12831" y="363237"/>
              <a:ext cx="647493" cy="64800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1105936"/>
              <a:ext cx="12192000" cy="72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52000"/>
              <a:r>
                <a:rPr lang="en-US" sz="3000" dirty="0"/>
                <a:t>e</a:t>
              </a:r>
              <a:r>
                <a:rPr lang="en-US" sz="3000" dirty="0" smtClean="0"/>
                <a:t>rfasst </a:t>
              </a:r>
              <a:r>
                <a:rPr lang="en-US" sz="3000" dirty="0"/>
                <a:t>LKW-Kennzeichen oder Tankcontainernummer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0" y="1897936"/>
              <a:ext cx="12192000" cy="72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52000"/>
              <a:r>
                <a:rPr lang="en-US" sz="3000" dirty="0"/>
                <a:t>d</a:t>
              </a:r>
              <a:r>
                <a:rPr lang="en-US" sz="3000" dirty="0" smtClean="0"/>
                <a:t>okumentiert </a:t>
              </a:r>
              <a:r>
                <a:rPr lang="en-US" sz="3000" dirty="0"/>
                <a:t>Zustand vor Reinigung mit Photo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0" y="2689936"/>
              <a:ext cx="12192000" cy="72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52000"/>
              <a:r>
                <a:rPr lang="en-US" sz="3000" dirty="0"/>
                <a:t>z</a:t>
              </a:r>
              <a:r>
                <a:rPr lang="en-US" sz="3000" dirty="0" smtClean="0"/>
                <a:t>eigt </a:t>
              </a:r>
              <a:r>
                <a:rPr lang="en-US" sz="3000" dirty="0"/>
                <a:t>Reinigungsanleitung an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0" y="3481936"/>
              <a:ext cx="12192000" cy="72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52000"/>
              <a:r>
                <a:rPr lang="en-US" sz="3000" dirty="0"/>
                <a:t>d</a:t>
              </a:r>
              <a:r>
                <a:rPr lang="en-US" sz="3000" dirty="0" smtClean="0"/>
                <a:t>ient </a:t>
              </a:r>
              <a:r>
                <a:rPr lang="en-US" sz="3000" dirty="0"/>
                <a:t>zum Einstellen und Auslösen der Reinigungsfuktionen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0" y="4273936"/>
              <a:ext cx="12192000" cy="72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52000"/>
              <a:r>
                <a:rPr lang="en-US" sz="3000" dirty="0"/>
                <a:t>e</a:t>
              </a:r>
              <a:r>
                <a:rPr lang="en-US" sz="3000" dirty="0" smtClean="0"/>
                <a:t>rfasst </a:t>
              </a:r>
              <a:r>
                <a:rPr lang="en-US" sz="3000" dirty="0"/>
                <a:t>Verbrauch der Reinigungsmedien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0" y="5065936"/>
              <a:ext cx="12192000" cy="72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52000"/>
              <a:r>
                <a:rPr lang="en-US" sz="3000" dirty="0"/>
                <a:t>d</a:t>
              </a:r>
              <a:r>
                <a:rPr lang="en-US" sz="3000" dirty="0" smtClean="0"/>
                <a:t>okumentiert </a:t>
              </a:r>
              <a:r>
                <a:rPr lang="en-US" sz="3000" dirty="0"/>
                <a:t>Zustand nach Reinigung mit Photo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0" y="5857936"/>
              <a:ext cx="12192000" cy="72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52000"/>
              <a:r>
                <a:rPr lang="en-US" sz="3000" dirty="0"/>
                <a:t>l</a:t>
              </a:r>
              <a:r>
                <a:rPr lang="en-US" sz="3000" dirty="0" smtClean="0"/>
                <a:t>öst </a:t>
              </a:r>
              <a:r>
                <a:rPr lang="en-US" sz="3000" dirty="0"/>
                <a:t>Druckaufträge für ECD aus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0898823" y="1171651"/>
              <a:ext cx="662008" cy="648000"/>
              <a:chOff x="2185428" y="1231979"/>
              <a:chExt cx="662008" cy="648000"/>
            </a:xfrm>
          </p:grpSpPr>
          <p:sp>
            <p:nvSpPr>
              <p:cNvPr id="43" name="Oval 42"/>
              <p:cNvSpPr/>
              <p:nvPr/>
            </p:nvSpPr>
            <p:spPr>
              <a:xfrm rot="4250028">
                <a:off x="2199436" y="1231979"/>
                <a:ext cx="648000" cy="6480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4" cstate="screen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8924522" flipH="1">
                <a:off x="2185428" y="1323714"/>
                <a:ext cx="540000" cy="407352"/>
              </a:xfrm>
              <a:prstGeom prst="rect">
                <a:avLst/>
              </a:prstGeom>
            </p:spPr>
          </p:pic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12831" y="1942956"/>
              <a:ext cx="648000" cy="648000"/>
            </a:xfrm>
            <a:prstGeom prst="ellips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69983" y="4309936"/>
              <a:ext cx="658416" cy="648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00781" y="5101936"/>
              <a:ext cx="648000" cy="648000"/>
            </a:xfrm>
            <a:prstGeom prst="ellips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00781" y="5893936"/>
              <a:ext cx="648000" cy="648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8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12831" y="3510512"/>
              <a:ext cx="669458" cy="648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50" name="Oval 49"/>
            <p:cNvSpPr/>
            <p:nvPr/>
          </p:nvSpPr>
          <p:spPr>
            <a:xfrm rot="4250028">
              <a:off x="10941015" y="2731235"/>
              <a:ext cx="648000" cy="648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9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33829" y="2954135"/>
              <a:ext cx="243782" cy="25200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0" cstate="screen">
              <a:alphaModFix amt="70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99361" y="2901775"/>
              <a:ext cx="180000" cy="360000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-57150" y="285754"/>
              <a:ext cx="1015200" cy="6318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4000" dirty="0" smtClean="0"/>
                <a:t>Das macht CINDI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030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Demo</a:t>
            </a:r>
            <a:endParaRPr lang="en-US" sz="9600" dirty="0"/>
          </a:p>
        </p:txBody>
      </p:sp>
      <p:sp>
        <p:nvSpPr>
          <p:cNvPr id="5" name="Rectangle 4"/>
          <p:cNvSpPr/>
          <p:nvPr/>
        </p:nvSpPr>
        <p:spPr>
          <a:xfrm>
            <a:off x="2816086" y="1444488"/>
            <a:ext cx="6559826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16086" y="5307499"/>
            <a:ext cx="6559826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7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000" dirty="0"/>
          </a:p>
        </p:txBody>
      </p:sp>
      <p:pic>
        <p:nvPicPr>
          <p:cNvPr id="4" name="imag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12002" y="0"/>
            <a:ext cx="6857998" cy="6858000"/>
          </a:xfrm>
        </p:spPr>
      </p:pic>
      <p:sp>
        <p:nvSpPr>
          <p:cNvPr id="6" name="TextBox 5"/>
          <p:cNvSpPr txBox="1"/>
          <p:nvPr/>
        </p:nvSpPr>
        <p:spPr>
          <a:xfrm>
            <a:off x="272525" y="2224338"/>
            <a:ext cx="449129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</a:rPr>
              <a:t>Technischer </a:t>
            </a:r>
          </a:p>
          <a:p>
            <a:r>
              <a:rPr lang="en-US" sz="6600" b="1" dirty="0" smtClean="0">
                <a:solidFill>
                  <a:schemeClr val="bg1"/>
                </a:solidFill>
              </a:rPr>
              <a:t>Ausblick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3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000750" y="-19800"/>
            <a:ext cx="6191250" cy="162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 algn="ctr"/>
            <a:r>
              <a:rPr lang="en-US" sz="6600" b="1" dirty="0" smtClean="0"/>
              <a:t>Ausblick</a:t>
            </a:r>
            <a:endParaRPr lang="en-US" sz="6600" b="1" dirty="0"/>
          </a:p>
        </p:txBody>
      </p:sp>
      <p:sp>
        <p:nvSpPr>
          <p:cNvPr id="10" name="Rectangle 9"/>
          <p:cNvSpPr/>
          <p:nvPr/>
        </p:nvSpPr>
        <p:spPr>
          <a:xfrm>
            <a:off x="6000750" y="5238000"/>
            <a:ext cx="6191250" cy="162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1500" indent="-571500">
              <a:buFont typeface="Wingdings" charset="2"/>
              <a:buChar char="§"/>
            </a:pPr>
            <a:r>
              <a:rPr lang="en-US" sz="4000" dirty="0"/>
              <a:t>Projektumwelt optimieren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00750" y="3485400"/>
            <a:ext cx="6191250" cy="162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1500" indent="-571500">
              <a:buFont typeface="Wingdings" charset="2"/>
              <a:buChar char="§"/>
            </a:pPr>
            <a:r>
              <a:rPr lang="en-US" sz="4000" dirty="0"/>
              <a:t>Optimale Arbeitsschritte ermitteln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8586" r="6727"/>
          <a:stretch/>
        </p:blipFill>
        <p:spPr>
          <a:xfrm>
            <a:off x="0" y="0"/>
            <a:ext cx="600075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000750" y="1732800"/>
            <a:ext cx="6191250" cy="162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1500" indent="-571500">
              <a:buFont typeface="Wingdings" charset="2"/>
              <a:buChar char="§"/>
            </a:pPr>
            <a:r>
              <a:rPr lang="en-US" sz="4000" dirty="0"/>
              <a:t>Aktuelle Arbeitsschritte </a:t>
            </a:r>
            <a:r>
              <a:rPr lang="en-US" sz="4000" dirty="0" smtClean="0"/>
              <a:t>erfassen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3790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2544418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dirty="0"/>
          </a:p>
        </p:txBody>
      </p:sp>
      <p:sp>
        <p:nvSpPr>
          <p:cNvPr id="8" name="Rectangle 7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43334" y="26512"/>
            <a:ext cx="5526158" cy="6831488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dirty="0" smtClean="0">
                <a:solidFill>
                  <a:schemeClr val="bg1"/>
                </a:solidFill>
              </a:rPr>
              <a:t>Team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bg1"/>
                </a:solidFill>
              </a:rPr>
              <a:t>Boris Crismancich</a:t>
            </a:r>
          </a:p>
          <a:p>
            <a:pPr marL="0"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200" b="1" dirty="0" err="1">
                <a:solidFill>
                  <a:schemeClr val="bg1"/>
                </a:solidFill>
              </a:rPr>
              <a:t>Boris.Crismancich@gmail.com</a:t>
            </a:r>
            <a:endParaRPr lang="en-US" sz="2200" b="1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bg1"/>
                </a:solidFill>
              </a:rPr>
              <a:t>Katrin Möller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200" b="1" dirty="0" err="1">
                <a:solidFill>
                  <a:schemeClr val="bg1"/>
                </a:solidFill>
              </a:rPr>
              <a:t>k</a:t>
            </a:r>
            <a:r>
              <a:rPr lang="en-US" sz="2200" b="1" dirty="0" err="1" smtClean="0">
                <a:solidFill>
                  <a:schemeClr val="bg1"/>
                </a:solidFill>
              </a:rPr>
              <a:t>atrin.moeller@moeller-it.com</a:t>
            </a:r>
            <a:endParaRPr lang="en-US" sz="2200" b="1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bg1"/>
                </a:solidFill>
              </a:rPr>
              <a:t>Frank Grapengiesser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200" b="1" dirty="0" err="1" smtClean="0">
                <a:solidFill>
                  <a:schemeClr val="bg1"/>
                </a:solidFill>
              </a:rPr>
              <a:t>frgrapen@de.ibm.com</a:t>
            </a:r>
            <a:endParaRPr lang="en-US" sz="2200" b="1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bg1"/>
                </a:solidFill>
              </a:rPr>
              <a:t>Simon Borho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 err="1" smtClean="0">
                <a:solidFill>
                  <a:schemeClr val="bg1"/>
                </a:solidFill>
              </a:rPr>
              <a:t>Simon.borho@haw-hamburg.de</a:t>
            </a:r>
            <a:endParaRPr lang="en-US" sz="2200" b="1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bg1"/>
                </a:solidFill>
              </a:rPr>
              <a:t>Thomas </a:t>
            </a:r>
            <a:r>
              <a:rPr lang="en-US" b="1" dirty="0" err="1" smtClean="0">
                <a:solidFill>
                  <a:schemeClr val="bg1"/>
                </a:solidFill>
              </a:rPr>
              <a:t>Knaus</a:t>
            </a:r>
            <a:endParaRPr lang="en-US" b="1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 err="1" smtClean="0">
                <a:solidFill>
                  <a:schemeClr val="bg1"/>
                </a:solidFill>
              </a:rPr>
              <a:t>Thomas.Knaus@haw-hamburg.de</a:t>
            </a:r>
            <a:endParaRPr lang="en-US" sz="2200" b="1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bg1"/>
                </a:solidFill>
              </a:rPr>
              <a:t>Iryna Boika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 err="1" smtClean="0">
                <a:solidFill>
                  <a:schemeClr val="bg1"/>
                </a:solidFill>
              </a:rPr>
              <a:t>Iryna.Boika@de.ibm.com</a:t>
            </a:r>
            <a:endParaRPr lang="en-US" sz="2200" b="1" dirty="0">
              <a:solidFill>
                <a:schemeClr val="bg1"/>
              </a:solidFill>
            </a:endParaRPr>
          </a:p>
        </p:txBody>
      </p:sp>
      <p:pic>
        <p:nvPicPr>
          <p:cNvPr id="11" name="Content Placeholder 8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8158889" y="3036925"/>
            <a:ext cx="4834150" cy="2808000"/>
          </a:xfrm>
          <a:prstGeom prst="rect">
            <a:avLst/>
          </a:prstGeom>
        </p:spPr>
      </p:pic>
      <p:pic>
        <p:nvPicPr>
          <p:cNvPr id="14" name="Content Placeholder 8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9372167" y="-186953"/>
            <a:ext cx="2434094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8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3" t="16792" r="23773" b="1547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9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" r="13162" b="5745"/>
          <a:stretch/>
        </p:blipFill>
        <p:spPr>
          <a:xfrm>
            <a:off x="0" y="0"/>
            <a:ext cx="12192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7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88</Words>
  <Application>Microsoft Macintosh PowerPoint</Application>
  <PresentationFormat>Widescreen</PresentationFormat>
  <Paragraphs>49</Paragraphs>
  <Slides>10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Mangal</vt:lpstr>
      <vt:lpstr>Wingdings</vt:lpstr>
      <vt:lpstr>Arial</vt:lpstr>
      <vt:lpstr>Office Theme</vt:lpstr>
      <vt:lpstr>Digitalisierung des Reinigungsprozesses  von Tankcontainern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Iryna Boika</dc:creator>
  <cp:lastModifiedBy>Iryna Boika</cp:lastModifiedBy>
  <cp:revision>104</cp:revision>
  <dcterms:created xsi:type="dcterms:W3CDTF">2018-04-21T12:10:25Z</dcterms:created>
  <dcterms:modified xsi:type="dcterms:W3CDTF">2018-04-22T09:40:31Z</dcterms:modified>
</cp:coreProperties>
</file>